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2" r:id="rId1"/>
  </p:sldMasterIdLst>
  <p:notesMasterIdLst>
    <p:notesMasterId r:id="rId12"/>
  </p:notesMasterIdLst>
  <p:sldIdLst>
    <p:sldId id="265" r:id="rId2"/>
    <p:sldId id="272" r:id="rId3"/>
    <p:sldId id="256" r:id="rId4"/>
    <p:sldId id="268" r:id="rId5"/>
    <p:sldId id="263" r:id="rId6"/>
    <p:sldId id="281" r:id="rId7"/>
    <p:sldId id="271" r:id="rId8"/>
    <p:sldId id="269" r:id="rId9"/>
    <p:sldId id="273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7AB9"/>
    <a:srgbClr val="044BA0"/>
    <a:srgbClr val="127CC4"/>
    <a:srgbClr val="1021C6"/>
    <a:srgbClr val="0A449A"/>
    <a:srgbClr val="0811CE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7418" autoAdjust="0"/>
  </p:normalViewPr>
  <p:slideViewPr>
    <p:cSldViewPr>
      <p:cViewPr>
        <p:scale>
          <a:sx n="75" d="100"/>
          <a:sy n="75" d="100"/>
        </p:scale>
        <p:origin x="-2098" y="-3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50"/>
      <c:rotY val="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378378378378379"/>
          <c:y val="0.13763066202090593"/>
          <c:w val="0.39459459459459462"/>
          <c:h val="0.6358885017421602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6.6213284083871643E-2"/>
                  <c:y val="-5.01278375323232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214268335840042"/>
                  <c:y val="7.078560651267944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7510904184729717"/>
                  <c:y val="-6.06872662174159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620034504113952E-2"/>
                  <c:y val="-7.40021637775869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0" b="1" i="0" baseline="0"/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Створені при райрадах</c:v>
                </c:pt>
                <c:pt idx="1">
                  <c:v>Створені при сільськіх, селищних радах</c:v>
                </c:pt>
                <c:pt idx="2">
                  <c:v>Створені при радах об'єднаних територіальних громад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22</c:v>
                </c:pt>
                <c:pt idx="2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1.9884514435695538E-2"/>
          <c:y val="0.79370272442881906"/>
          <c:w val="0.96158276004973064"/>
          <c:h val="0.2038327958082730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156171214772868E-2"/>
          <c:y val="3.2206017513205606E-2"/>
          <c:w val="0.89005847953216377"/>
          <c:h val="0.707142857142857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97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установи райдержадміністрацій та міськрад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3645922098783682E-2"/>
                  <c:y val="-2.88068431127676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163587378964787E-2"/>
                  <c:y val="-5.6961777512042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647874721202679E-3"/>
                  <c:y val="-3.17533547743151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8218510243049403E-3"/>
                  <c:y val="-4.59368053579952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44839454948371E-3"/>
                  <c:y val="-5.43421845692436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97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5127</c:v>
                </c:pt>
                <c:pt idx="1">
                  <c:v>9586</c:v>
                </c:pt>
                <c:pt idx="2">
                  <c:v>5043</c:v>
                </c:pt>
                <c:pt idx="3">
                  <c:v>5399</c:v>
                </c:pt>
                <c:pt idx="4">
                  <c:v>19551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Трудові архіви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04383360888472E-4"/>
                  <c:y val="-7.95478906549423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88588742202252E-2"/>
                  <c:y val="-1.26350709529343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593033479127894E-2"/>
                  <c:y val="-6.38195485821467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873255804278426E-2"/>
                  <c:y val="-5.4768046829418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551966007771499E-2"/>
                  <c:y val="1.0610421619735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97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3986</c:v>
                </c:pt>
                <c:pt idx="1">
                  <c:v>4625</c:v>
                </c:pt>
                <c:pt idx="2">
                  <c:v>4633</c:v>
                </c:pt>
                <c:pt idx="3">
                  <c:v>3029</c:v>
                </c:pt>
                <c:pt idx="4">
                  <c:v>2829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162752"/>
        <c:axId val="117164288"/>
      </c:barChart>
      <c:catAx>
        <c:axId val="11716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uk-UA"/>
          </a:p>
        </c:txPr>
        <c:crossAx val="117164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164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uk-UA"/>
          </a:p>
        </c:txPr>
        <c:crossAx val="117162752"/>
        <c:crosses val="autoZero"/>
        <c:crossBetween val="between"/>
      </c:valAx>
      <c:spPr>
        <a:noFill/>
        <a:ln w="25374">
          <a:noFill/>
        </a:ln>
      </c:spPr>
    </c:plotArea>
    <c:legend>
      <c:legendPos val="b"/>
      <c:layout>
        <c:manualLayout>
          <c:xMode val="edge"/>
          <c:yMode val="edge"/>
          <c:x val="0.13684218119669503"/>
          <c:y val="0.81840776324977726"/>
          <c:w val="0.78011686171363892"/>
          <c:h val="0.17623520913096868"/>
        </c:manualLayout>
      </c:layout>
      <c:overlay val="0"/>
      <c:txPr>
        <a:bodyPr/>
        <a:lstStyle/>
        <a:p>
          <a:pPr>
            <a:defRPr sz="20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00FFFF" mc:Ignorable="a14" a14:legacySpreadsheetColorIndex="15"/>
            </a:gs>
            <a:gs pos="100000">
              <a:srgbClr xmlns:mc="http://schemas.openxmlformats.org/markup-compatibility/2006" xmlns:a14="http://schemas.microsoft.com/office/drawing/2010/main" val="CCFFFF" mc:Ignorable="a14" a14:legacySpreadsheetColorIndex="41"/>
            </a:gs>
          </a:gsLst>
          <a:lin ang="5400000" scaled="1"/>
        </a:gradFill>
        <a:ln w="3175">
          <a:solidFill>
            <a:schemeClr val="tx1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CCFFFF" mc:Ignorable="a14" a14:legacySpreadsheetColorIndex="41"/>
            </a:gs>
            <a:gs pos="100000">
              <a:srgbClr xmlns:mc="http://schemas.openxmlformats.org/markup-compatibility/2006" xmlns:a14="http://schemas.microsoft.com/office/drawing/2010/main" val="00FFFF" mc:Ignorable="a14" a14:legacySpreadsheetColorIndex="15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CCFFFF" mc:Ignorable="a14" a14:legacySpreadsheetColorIndex="41"/>
            </a:gs>
            <a:gs pos="100000">
              <a:srgbClr xmlns:mc="http://schemas.openxmlformats.org/markup-compatibility/2006" xmlns:a14="http://schemas.microsoft.com/office/drawing/2010/main" val="00FFFF" mc:Ignorable="a14" a14:legacySpreadsheetColorIndex="15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841269841269843E-2"/>
          <c:y val="2.0050125313283207E-2"/>
          <c:w val="0.91587301587301584"/>
          <c:h val="0.69924812030075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 трудових архівах</c:v>
                </c:pt>
              </c:strCache>
            </c:strRef>
          </c:tx>
          <c:spPr>
            <a:solidFill>
              <a:srgbClr val="008000"/>
            </a:solidFill>
            <a:ln w="1908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7261375993324908E-3"/>
                  <c:y val="-3.0164688348201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175505031703978E-2"/>
                  <c:y val="-3.3885281714303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675864001871513E-2"/>
                  <c:y val="-2.1685551854280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410341703389794E-2"/>
                  <c:y val="-1.734085727617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006172887652892E-2"/>
                  <c:y val="-1.9211525611973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8169">
                <a:noFill/>
              </a:ln>
            </c:spPr>
            <c:txPr>
              <a:bodyPr/>
              <a:lstStyle/>
              <a:p>
                <a:pPr>
                  <a:defRPr sz="2405" b="1" i="0" u="none" strike="noStrike" baseline="0">
                    <a:solidFill>
                      <a:srgbClr val="008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2937</c:v>
                </c:pt>
                <c:pt idx="1">
                  <c:v>3065</c:v>
                </c:pt>
                <c:pt idx="2">
                  <c:v>3158</c:v>
                </c:pt>
                <c:pt idx="3">
                  <c:v>3180</c:v>
                </c:pt>
                <c:pt idx="4">
                  <c:v>3300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 архівних установах міськрад</c:v>
                </c:pt>
              </c:strCache>
            </c:strRef>
          </c:tx>
          <c:spPr>
            <a:solidFill>
              <a:srgbClr val="339966"/>
            </a:solidFill>
            <a:ln w="1908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9082315846759842E-2"/>
                  <c:y val="-2.7161214755718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359500535512644E-2"/>
                  <c:y val="-2.0877488770679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239970127076681E-2"/>
                  <c:y val="-2.0235033651088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156237229370187E-2"/>
                  <c:y val="-6.76948200007817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679667133344426E-2"/>
                  <c:y val="6.4890923383611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8169">
                <a:noFill/>
              </a:ln>
            </c:spPr>
            <c:txPr>
              <a:bodyPr/>
              <a:lstStyle/>
              <a:p>
                <a:pPr>
                  <a:defRPr sz="2405" b="1" i="0" u="none" strike="noStrike" baseline="0">
                    <a:solidFill>
                      <a:srgbClr val="339966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3288</c:v>
                </c:pt>
                <c:pt idx="1">
                  <c:v>3467</c:v>
                </c:pt>
                <c:pt idx="2">
                  <c:v>3602</c:v>
                </c:pt>
                <c:pt idx="3">
                  <c:v>3694</c:v>
                </c:pt>
                <c:pt idx="4">
                  <c:v>3742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в архівних установах райдержадміністрацій</c:v>
                </c:pt>
              </c:strCache>
            </c:strRef>
          </c:tx>
          <c:spPr>
            <a:solidFill>
              <a:srgbClr val="333399"/>
            </a:solidFill>
            <a:ln w="1908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132444195356372E-2"/>
                  <c:y val="-1.9547918227086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73231247237866E-2"/>
                  <c:y val="-1.8702245272363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464701650276405E-2"/>
                  <c:y val="-2.2511946135213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218187114856314E-2"/>
                  <c:y val="-2.4832031581786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6224662302299E-2"/>
                  <c:y val="-1.9633320035878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8169">
                <a:noFill/>
              </a:ln>
            </c:spPr>
            <c:txPr>
              <a:bodyPr/>
              <a:lstStyle/>
              <a:p>
                <a:pPr>
                  <a:defRPr sz="2405" b="1" i="0" u="none" strike="noStrike" baseline="0">
                    <a:solidFill>
                      <a:srgbClr val="333399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169</c:v>
                </c:pt>
                <c:pt idx="1">
                  <c:v>172</c:v>
                </c:pt>
                <c:pt idx="2">
                  <c:v>174</c:v>
                </c:pt>
                <c:pt idx="3">
                  <c:v>176</c:v>
                </c:pt>
                <c:pt idx="4">
                  <c:v>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329280"/>
        <c:axId val="117335168"/>
        <c:axId val="0"/>
      </c:bar3DChart>
      <c:catAx>
        <c:axId val="11732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7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uk-UA"/>
          </a:p>
        </c:txPr>
        <c:crossAx val="11733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335168"/>
        <c:scaling>
          <c:orientation val="minMax"/>
        </c:scaling>
        <c:delete val="0"/>
        <c:axPos val="l"/>
        <c:majorGridlines>
          <c:spPr>
            <a:ln w="47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7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9" b="0" i="0" u="none" strike="noStrike" baseline="0">
                <a:solidFill>
                  <a:schemeClr val="tx1"/>
                </a:solidFill>
                <a:latin typeface="Arial Cyr"/>
                <a:ea typeface="Arial Cyr"/>
                <a:cs typeface="Arial Cyr"/>
              </a:defRPr>
            </a:pPr>
            <a:endParaRPr lang="uk-UA"/>
          </a:p>
        </c:txPr>
        <c:crossAx val="117329280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"/>
          <c:y val="0.80701746166026778"/>
          <c:w val="0.98571428571428565"/>
          <c:h val="0.19047621526648006"/>
        </c:manualLayout>
      </c:layout>
      <c:overlay val="0"/>
      <c:spPr>
        <a:noFill/>
        <a:ln w="4770">
          <a:solidFill>
            <a:schemeClr val="tx1"/>
          </a:solidFill>
          <a:prstDash val="solid"/>
        </a:ln>
      </c:spPr>
      <c:txPr>
        <a:bodyPr/>
        <a:lstStyle/>
        <a:p>
          <a:pPr>
            <a:defRPr sz="2211" b="0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29" b="0" i="0" u="none" strike="noStrike" baseline="0">
          <a:solidFill>
            <a:schemeClr val="tx1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650793650793651E-2"/>
          <c:y val="1.9780219780219779E-2"/>
          <c:w val="0.89047619047619042"/>
          <c:h val="0.617582417582417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Трудові архіви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864514142436104E-2"/>
                  <c:y val="-2.17052572532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398700860716433E-2"/>
                  <c:y val="-1.7534240705537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67635889089283E-2"/>
                  <c:y val="-5.34061516407491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33456502294755E-2"/>
                  <c:y val="4.1914674810682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3307526503321E-2"/>
                  <c:y val="1.173494032222880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9870726773678435"/>
                  <c:y val="-3.9596501360248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98" b="1" i="0" baseline="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221359</c:v>
                </c:pt>
                <c:pt idx="1">
                  <c:v>225982</c:v>
                </c:pt>
                <c:pt idx="2">
                  <c:v>230615</c:v>
                </c:pt>
                <c:pt idx="3">
                  <c:v>231310</c:v>
                </c:pt>
                <c:pt idx="4">
                  <c:v>233023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Ахівні установи міськрад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701997445849994E-2"/>
                  <c:y val="-5.037543463210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405904569191426E-2"/>
                  <c:y val="-4.3329307555164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347906930628002E-2"/>
                  <c:y val="-3.2899594870612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242407548218439E-2"/>
                  <c:y val="-3.0953760107404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318025190985208E-2"/>
                  <c:y val="-3.61234898771126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98" b="1" i="0" baseline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86836</c:v>
                </c:pt>
                <c:pt idx="1">
                  <c:v>96374</c:v>
                </c:pt>
                <c:pt idx="2">
                  <c:v>101377</c:v>
                </c:pt>
                <c:pt idx="3">
                  <c:v>106772</c:v>
                </c:pt>
                <c:pt idx="4">
                  <c:v>125728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Ахівні установи райдержадміністрацій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55940214177137E-2"/>
                  <c:y val="-2.4829846637545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739499741303312E-2"/>
                  <c:y val="-2.608828118936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094317819211092E-2"/>
                  <c:y val="-3.0642663369051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750605894933489E-2"/>
                  <c:y val="-2.8207748688785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5828237950703087E-2"/>
                  <c:y val="-2.4050622227762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98" b="1" i="0" baseline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5200</c:v>
                </c:pt>
                <c:pt idx="1">
                  <c:v>5272</c:v>
                </c:pt>
                <c:pt idx="2">
                  <c:v>5311</c:v>
                </c:pt>
                <c:pt idx="3">
                  <c:v>5398</c:v>
                </c:pt>
                <c:pt idx="4">
                  <c:v>4784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722624"/>
        <c:axId val="127724160"/>
        <c:axId val="0"/>
      </c:bar3DChart>
      <c:catAx>
        <c:axId val="12772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uk-UA"/>
          </a:p>
        </c:txPr>
        <c:crossAx val="12772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72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uk-UA"/>
          </a:p>
        </c:txPr>
        <c:crossAx val="127722624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22380952380952382"/>
          <c:y val="0.70549444843351306"/>
          <c:w val="0.55079361173603303"/>
          <c:h val="0.14945052270320924"/>
        </c:manualLayout>
      </c:layout>
      <c:overlay val="0"/>
      <c:txPr>
        <a:bodyPr/>
        <a:lstStyle/>
        <a:p>
          <a:pPr>
            <a:defRPr sz="20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649347098843084E-2"/>
          <c:y val="0.14264783763087646"/>
          <c:w val="0.84274285909563629"/>
          <c:h val="0.53929853382303927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трудових архівах</c:v>
                </c:pt>
              </c:strCache>
            </c:strRef>
          </c:tx>
          <c:dPt>
            <c:idx val="0"/>
            <c:bubble3D val="0"/>
            <c:explosion val="8"/>
          </c:dPt>
          <c:dPt>
            <c:idx val="1"/>
            <c:bubble3D val="0"/>
            <c:explosion val="14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  <c:explosion val="10"/>
          </c:dPt>
          <c:dLbls>
            <c:dLbl>
              <c:idx val="0"/>
              <c:layout>
                <c:manualLayout>
                  <c:x val="-6.9867766503556826E-3"/>
                  <c:y val="-4.155627598743307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3311683873553855E-3"/>
                  <c:y val="-0.2607361644874794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0329055055830622E-3"/>
                  <c:y val="-0.1227478881713443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1.4574763349550986E-2"/>
                  <c:y val="2.95386761132799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4269095143615575E-2"/>
                  <c:y val="0.1002922040572943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9155477110129621"/>
                  <c:y val="-9.3769457028146938E-4"/>
                </c:manualLayout>
              </c:layout>
              <c:tx>
                <c:rich>
                  <a:bodyPr/>
                  <a:lstStyle/>
                  <a:p>
                    <a:pPr>
                      <a:defRPr sz="1999" b="1" i="0" baseline="0">
                        <a:solidFill>
                          <a:schemeClr val="accent2">
                            <a:lumMod val="75000"/>
                          </a:schemeClr>
                        </a:solidFill>
                      </a:defRPr>
                    </a:pPr>
                    <a:r>
                      <a:rPr lang="uk-UA" sz="1999" b="1" i="0" spc="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В трудових архівах; 233023; 64%</a:t>
                    </a:r>
                    <a:endParaRPr lang="uk-UA" sz="2000" b="1" i="0" baseline="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В архівних установах РДА</c:v>
                </c:pt>
                <c:pt idx="1">
                  <c:v>В архівних установах міських рад</c:v>
                </c:pt>
                <c:pt idx="2">
                  <c:v>В ТА районних рад</c:v>
                </c:pt>
                <c:pt idx="3">
                  <c:v>В ТА міських рад</c:v>
                </c:pt>
                <c:pt idx="4">
                  <c:v>В ТА сільських, селищних рад</c:v>
                </c:pt>
                <c:pt idx="5">
                  <c:v> В ТА рад об'єднаних громад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4784</c:v>
                </c:pt>
                <c:pt idx="1">
                  <c:v>125728</c:v>
                </c:pt>
                <c:pt idx="2">
                  <c:v>79672</c:v>
                </c:pt>
                <c:pt idx="3">
                  <c:v>0</c:v>
                </c:pt>
                <c:pt idx="4">
                  <c:v>10109</c:v>
                </c:pt>
                <c:pt idx="5">
                  <c:v>143242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4"/>
        <c:secondPieSize val="75"/>
        <c:serLines/>
      </c:ofPieChart>
      <c:spPr>
        <a:noFill/>
        <a:ln w="25387">
          <a:noFill/>
        </a:ln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5.3877880649534198E-5"/>
          <c:y val="0.8513999293529535"/>
          <c:w val="0.99994612211935041"/>
          <c:h val="0.133037867711169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80"/>
      <c:hPercent val="56"/>
      <c:rotY val="44"/>
      <c:depthPercent val="100"/>
      <c:rAngAx val="1"/>
    </c:view3D>
    <c:floor>
      <c:thickness val="0"/>
      <c:spPr>
        <a:noFill/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4444566782715119E-2"/>
          <c:y val="3.1662934335042983E-2"/>
          <c:w val="0.87005630387572119"/>
          <c:h val="0.76546968596857912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Виконано</c:v>
                </c:pt>
              </c:strCache>
            </c:strRef>
          </c:tx>
          <c:spPr>
            <a:solidFill>
              <a:srgbClr val="CC99FF"/>
            </a:solidFill>
            <a:ln w="2176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8654462608417602E-2"/>
                  <c:y val="-0.11275505905264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0720385840095E-2"/>
                  <c:y val="-0.10982784639395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578733495876964E-3"/>
                  <c:y val="-9.0772969094501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527319237379591E-2"/>
                  <c:y val="-9.315705622409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972607484978183E-2"/>
                  <c:y val="-0.129012251389645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43535">
                <a:noFill/>
              </a:ln>
            </c:spPr>
            <c:txPr>
              <a:bodyPr/>
              <a:lstStyle/>
              <a:p>
                <a:pPr>
                  <a:defRPr sz="2499" b="1" i="0" u="none" strike="noStrike" baseline="0">
                    <a:solidFill>
                      <a:srgbClr val="CC99FF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11509</c:v>
                </c:pt>
                <c:pt idx="1">
                  <c:v>13443</c:v>
                </c:pt>
                <c:pt idx="2">
                  <c:v>13860</c:v>
                </c:pt>
                <c:pt idx="3">
                  <c:v>14167</c:v>
                </c:pt>
                <c:pt idx="4">
                  <c:v>12611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З позитивним результатом</c:v>
                </c:pt>
              </c:strCache>
            </c:strRef>
          </c:tx>
          <c:spPr>
            <a:solidFill>
              <a:srgbClr val="FF00FF"/>
            </a:solidFill>
            <a:ln w="2176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692508360312829E-2"/>
                  <c:y val="-6.320583500318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059221658206428E-2"/>
                  <c:y val="-5.8483447554650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130194385600279E-2"/>
                  <c:y val="-5.1509332079185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3705317292191267E-2"/>
                  <c:y val="-5.0015676847908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245266930466282E-2"/>
                  <c:y val="-7.7585490742285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43535">
                <a:noFill/>
              </a:ln>
            </c:spPr>
            <c:txPr>
              <a:bodyPr/>
              <a:lstStyle/>
              <a:p>
                <a:pPr>
                  <a:defRPr sz="2499" b="1" i="0" u="none" strike="noStrike" baseline="0">
                    <a:solidFill>
                      <a:srgbClr val="FF00FF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11184</c:v>
                </c:pt>
                <c:pt idx="1">
                  <c:v>13052</c:v>
                </c:pt>
                <c:pt idx="2">
                  <c:v>13215</c:v>
                </c:pt>
                <c:pt idx="3">
                  <c:v>13665</c:v>
                </c:pt>
                <c:pt idx="4">
                  <c:v>12262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566848"/>
        <c:axId val="133568384"/>
        <c:axId val="0"/>
      </c:bar3DChart>
      <c:catAx>
        <c:axId val="13356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4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5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uk-UA"/>
          </a:p>
        </c:txPr>
        <c:crossAx val="133568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568384"/>
        <c:scaling>
          <c:orientation val="minMax"/>
          <c:max val="20000"/>
        </c:scaling>
        <c:delete val="0"/>
        <c:axPos val="l"/>
        <c:majorGridlines>
          <c:spPr>
            <a:ln w="544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54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58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uk-UA"/>
          </a:p>
        </c:txPr>
        <c:crossAx val="133566848"/>
        <c:crosses val="autoZero"/>
        <c:crossBetween val="between"/>
      </c:valAx>
      <c:spPr>
        <a:noFill/>
        <a:ln w="25393">
          <a:noFill/>
        </a:ln>
      </c:spPr>
    </c:plotArea>
    <c:legend>
      <c:legendPos val="b"/>
      <c:layout/>
      <c:overlay val="0"/>
      <c:spPr>
        <a:noFill/>
        <a:ln w="5443">
          <a:solidFill>
            <a:schemeClr val="tx1"/>
          </a:solidFill>
          <a:prstDash val="solid"/>
        </a:ln>
      </c:spPr>
      <c:txPr>
        <a:bodyPr/>
        <a:lstStyle/>
        <a:p>
          <a:pPr>
            <a:defRPr sz="2201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6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1338411316648529"/>
          <c:y val="0.13812154696132597"/>
          <c:w val="0.37431991294885747"/>
          <c:h val="0.633517495395948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8.9403005519805165E-2"/>
                  <c:y val="-9.50714406696526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667292051308096"/>
                  <c:y val="-0.123389420630479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227181261298583"/>
                  <c:y val="-0.1097813591087267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5638455534510234"/>
                  <c:y val="1.401661933837882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199" b="1" i="0" baseline="0"/>
                </a:pPr>
                <a:endParaRPr lang="uk-UA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Трудовими архівами райрад</c:v>
                </c:pt>
                <c:pt idx="1">
                  <c:v>Трудовими архівами сільських, селищних рад</c:v>
                </c:pt>
                <c:pt idx="2">
                  <c:v>Трудовими архівами рад об'єднаних громад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4499</c:v>
                </c:pt>
                <c:pt idx="1">
                  <c:v>635</c:v>
                </c:pt>
                <c:pt idx="2">
                  <c:v>7477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8">
          <a:noFill/>
        </a:ln>
      </c:spPr>
    </c:plotArea>
    <c:legend>
      <c:legendPos val="b"/>
      <c:layout>
        <c:manualLayout>
          <c:xMode val="edge"/>
          <c:yMode val="edge"/>
          <c:x val="1.4052344207634783E-3"/>
          <c:y val="0.82015777238994203"/>
          <c:w val="0.72738452237188522"/>
          <c:h val="0.17284310314358051"/>
        </c:manualLayout>
      </c:layout>
      <c:overlay val="0"/>
      <c:txPr>
        <a:bodyPr/>
        <a:lstStyle/>
        <a:p>
          <a:pPr>
            <a:defRPr sz="2200" baseline="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1338411316648529"/>
          <c:y val="0.13812154696132597"/>
          <c:w val="0.37431991294885747"/>
          <c:h val="0.633517495395948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811CE"/>
            </a:solidFill>
            <a:ln w="1311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311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311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 w="1311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952247191011236"/>
                  <c:y val="2.334403053619767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359550561797764"/>
                  <c:y val="-5.66072521263746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9719101123595499E-2"/>
                  <c:y val="-0.2637875450590337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 w="26238">
                <a:noFill/>
              </a:ln>
            </c:spPr>
            <c:txPr>
              <a:bodyPr/>
              <a:lstStyle/>
              <a:p>
                <a:pPr>
                  <a:defRPr sz="2687" b="1" i="0" u="none" strike="noStrike" baseline="0">
                    <a:solidFill>
                      <a:schemeClr val="accent6">
                        <a:lumMod val="75000"/>
                      </a:schemeClr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Трудовими архівами сільських, селищних рад</c:v>
                </c:pt>
                <c:pt idx="1">
                  <c:v>Трудовими архівами райрад</c:v>
                </c:pt>
                <c:pt idx="2">
                  <c:v>Трудовими архівами рад об'єднаних громад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170</c:v>
                </c:pt>
                <c:pt idx="1">
                  <c:v>406</c:v>
                </c:pt>
                <c:pt idx="2">
                  <c:v>1142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8"/>
      </c:pie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5.6669689462974454E-3"/>
          <c:y val="0.78637207936420528"/>
          <c:w val="0.97257033530921"/>
          <c:h val="0.20073656002789864"/>
        </c:manualLayout>
      </c:layout>
      <c:overlay val="0"/>
      <c:spPr>
        <a:noFill/>
        <a:ln w="3281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uk-UA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40" b="0" i="0" u="none" strike="noStrike" baseline="0">
          <a:solidFill>
            <a:schemeClr val="tx1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83DB41-E603-438B-8ABA-FD86C810A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994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fld id="{C95BCFF9-A5E2-4F09-9BE9-520219120333}" type="slidenum">
              <a:rPr lang="ru-RU" smtClean="0">
                <a:latin typeface="Arial" charset="0"/>
              </a:rPr>
              <a:pPr eaLnBrk="1" hangingPunct="1">
                <a:defRPr/>
              </a:pPr>
              <a:t>1</a:t>
            </a:fld>
            <a:endParaRPr lang="ru-RU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fld id="{92CAA176-251C-4F86-8442-D38007147F6D}" type="slidenum">
              <a:rPr lang="ru-RU" smtClean="0">
                <a:latin typeface="Arial" charset="0"/>
              </a:rPr>
              <a:pPr eaLnBrk="1" hangingPunct="1">
                <a:defRPr/>
              </a:pPr>
              <a:t>2</a:t>
            </a:fld>
            <a:endParaRPr lang="ru-RU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3DB41-E603-438B-8ABA-FD86C810A71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3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8D059-DC7B-454D-B53A-83AE6A3A2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364586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78F10-EFED-4547-9F5B-73D111695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08321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BAA8F-BD8D-4474-BB9C-935733AD7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39256"/>
      </p:ext>
    </p:extLst>
  </p:cSld>
  <p:clrMapOvr>
    <a:masterClrMapping/>
  </p:clrMapOvr>
  <p:transition spd="slow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44462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44462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2338" y="1600201"/>
            <a:ext cx="4044462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19C80-E6F8-4275-9D76-9F7A06504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48986"/>
      </p:ext>
    </p:extLst>
  </p:cSld>
  <p:clrMapOvr>
    <a:masterClrMapping/>
  </p:clrMapOvr>
  <p:transition spd="slow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5BCBD-DF06-4DD7-ABAD-BB563FB51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519419"/>
      </p:ext>
    </p:extLst>
  </p:cSld>
  <p:clrMapOvr>
    <a:masterClrMapping/>
  </p:clrMapOvr>
  <p:transition spd="slow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8CBF-905D-4DBD-A9C0-11B578820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890158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D96A0-E4D8-4CC7-BBE8-C9E442444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926541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50AA9-6106-4C41-B48F-170997A9C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674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EE7A8-4324-4119-B7C2-561DE7BC1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202252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105E-C4AB-472B-82AB-E7A89F648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972634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22DDD-07BF-42A9-8F9D-E15DAB544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46572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9F029-5A97-4EC0-AF15-EAD66A8B0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865761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BE1DA-18C6-4D79-8476-CB2EAE372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457570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A78-FF84-4419-A1E8-E9284267E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339951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D58E721-56DC-4441-A5BD-D35D5B9FC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39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transition spd="slow">
    <p:blinds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1295400"/>
            <a:ext cx="8001000" cy="5562600"/>
          </a:xfrm>
        </p:spPr>
        <p:txBody>
          <a:bodyPr anchorCtr="0"/>
          <a:lstStyle/>
          <a:p>
            <a:pPr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uk-UA" sz="1600" b="0" dirty="0" smtClean="0"/>
              <a:t/>
            </a:r>
            <a:br>
              <a:rPr lang="uk-UA" sz="1600" b="0" dirty="0" smtClean="0"/>
            </a:br>
            <a:r>
              <a:rPr lang="uk-UA" sz="2800" dirty="0" smtClean="0">
                <a:effectLst/>
              </a:rPr>
              <a:t>Про підсумки роботи архівних установ області для зберігання документів, які не належать до складу Національного архівного фонду України (трудових архівів) за 2020 рік </a:t>
            </a:r>
            <a:br>
              <a:rPr lang="uk-UA" sz="2800" dirty="0" smtClean="0">
                <a:effectLst/>
              </a:rPr>
            </a:br>
            <a:r>
              <a:rPr lang="uk-UA" sz="2000" i="1" dirty="0" smtClean="0"/>
              <a:t>доповідає: Федько Антоніна Анатоліївна, начальник відділу організації і координації архівної справи</a:t>
            </a:r>
            <a:br>
              <a:rPr lang="uk-UA" sz="2000" i="1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000" dirty="0" smtClean="0"/>
              <a:t>26</a:t>
            </a:r>
            <a:r>
              <a:rPr lang="ru-RU" sz="2000" dirty="0" smtClean="0"/>
              <a:t> лютого 2021 року</a:t>
            </a:r>
            <a:endParaRPr lang="uk-UA" sz="2000" dirty="0" smtClean="0"/>
          </a:p>
        </p:txBody>
      </p:sp>
      <p:sp>
        <p:nvSpPr>
          <p:cNvPr id="307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A47566B9-58A4-4B12-8479-67AB8D5D929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pic>
        <p:nvPicPr>
          <p:cNvPr id="3076" name="Picture 4" descr="E:\MARA\Za\gerb.e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573212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козак КРАСН ТЕКСТУ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420813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76250"/>
            <a:ext cx="8229600" cy="3316288"/>
          </a:xfrm>
        </p:spPr>
        <p:txBody>
          <a:bodyPr/>
          <a:lstStyle/>
          <a:p>
            <a:pPr algn="ctr" eaLnBrk="1" hangingPunct="1"/>
            <a:endParaRPr lang="uk-UA" b="1" smtClean="0"/>
          </a:p>
          <a:p>
            <a:pPr algn="ctr" eaLnBrk="1" hangingPunct="1"/>
            <a:endParaRPr lang="uk-UA" b="1" smtClean="0"/>
          </a:p>
          <a:p>
            <a:pPr algn="ctr" eaLnBrk="1" hangingPunct="1"/>
            <a:endParaRPr lang="uk-UA" b="1" smtClean="0"/>
          </a:p>
          <a:p>
            <a:pPr algn="ctr" eaLnBrk="1" hangingPunct="1">
              <a:buFontTx/>
              <a:buNone/>
            </a:pPr>
            <a:r>
              <a:rPr lang="uk-UA" sz="4400" b="1" smtClean="0"/>
              <a:t>ДЯКУЄМО ЗА УВАГУ!</a:t>
            </a:r>
            <a:endParaRPr lang="ru-RU" sz="4400" b="1" smtClean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3ED55B3B-C5F4-4CEA-8413-EFBAE24EA710}" type="slidenum">
              <a:rPr lang="ru-RU" smtClean="0"/>
              <a:pPr eaLnBrk="1" hangingPunct="1"/>
              <a:t>10</a:t>
            </a:fld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Мережа </a:t>
            </a:r>
            <a:r>
              <a:rPr lang="ru-RU" sz="3200" dirty="0" err="1" smtClean="0"/>
              <a:t>трудових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архівів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 err="1" smtClean="0"/>
              <a:t>Запорізькій</a:t>
            </a:r>
            <a:r>
              <a:rPr lang="ru-RU" sz="3200" dirty="0" smtClean="0"/>
              <a:t> </a:t>
            </a:r>
            <a:r>
              <a:rPr lang="ru-RU" sz="3200" dirty="0" err="1" smtClean="0"/>
              <a:t>області</a:t>
            </a:r>
            <a:r>
              <a:rPr lang="ru-RU" sz="3200" dirty="0" smtClean="0"/>
              <a:t> на 01.01.2021</a:t>
            </a:r>
          </a:p>
        </p:txBody>
      </p:sp>
      <p:graphicFrame>
        <p:nvGraphicFramePr>
          <p:cNvPr id="2" name="Object 1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8076722"/>
              </p:ext>
            </p:extLst>
          </p:nvPr>
        </p:nvGraphicFramePr>
        <p:xfrm>
          <a:off x="50800" y="1347788"/>
          <a:ext cx="9042400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91EE316A-6339-48CF-9AB6-2E295E1FB9CE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smtClean="0">
                <a:solidFill>
                  <a:schemeClr val="hlink"/>
                </a:solidFill>
                <a:effectLst/>
              </a:rPr>
              <a:t>Динаміка приймання на зберігання архівними установами документів з кадрових питань (особового складу)</a:t>
            </a:r>
          </a:p>
        </p:txBody>
      </p:sp>
      <p:graphicFrame>
        <p:nvGraphicFramePr>
          <p:cNvPr id="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49601916"/>
              </p:ext>
            </p:extLst>
          </p:nvPr>
        </p:nvGraphicFramePr>
        <p:xfrm>
          <a:off x="4762" y="1412875"/>
          <a:ext cx="9004301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D49E6BE6-DBCB-4348-A2D2-76E01D916CD8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dirty="0" smtClean="0">
                <a:latin typeface="Arial Narrow" pitchFamily="34" charset="0"/>
              </a:rPr>
              <a:t>Кількість фондів з кадрових питань (особового складу), що зберігаються в архівних установах</a:t>
            </a:r>
            <a:endParaRPr lang="ru-RU" sz="3600" dirty="0" smtClean="0">
              <a:latin typeface="Arial Narrow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6224205"/>
              </p:ext>
            </p:extLst>
          </p:nvPr>
        </p:nvGraphicFramePr>
        <p:xfrm>
          <a:off x="50800" y="1001713"/>
          <a:ext cx="9066213" cy="575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8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467D3CFD-EECC-4826-B673-BB40B0495CC3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uk-UA" sz="3200" b="0" dirty="0" smtClean="0">
                <a:latin typeface="Arial Narrow" pitchFamily="34" charset="0"/>
              </a:rPr>
              <a:t>Обсяг документів з кадрових питань (особового складу), що зберігаються в трудових архівах та архівних установах райдержадміністрацій та міськрад</a:t>
            </a:r>
            <a:endParaRPr lang="ru-RU" sz="3200" b="0" dirty="0" smtClean="0">
              <a:latin typeface="Arial Narrow" pitchFamily="34" charset="0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93682353"/>
              </p:ext>
            </p:extLst>
          </p:nvPr>
        </p:nvGraphicFramePr>
        <p:xfrm>
          <a:off x="303213" y="1387475"/>
          <a:ext cx="8524875" cy="616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0AF766BE-3AB7-43B9-B388-A97B6A31AF2D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3164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spc="-100" dirty="0">
                <a:effectLst/>
              </a:rPr>
              <a:t>Співвідношення кількості документів з кадрових питань (особового складу), що зберігаються в архівних установах області</a:t>
            </a:r>
            <a:endParaRPr lang="uk-UA" sz="2800" spc="-100" dirty="0"/>
          </a:p>
        </p:txBody>
      </p:sp>
      <p:graphicFrame>
        <p:nvGraphicFramePr>
          <p:cNvPr id="3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50096356"/>
              </p:ext>
            </p:extLst>
          </p:nvPr>
        </p:nvGraphicFramePr>
        <p:xfrm>
          <a:off x="250825" y="1252538"/>
          <a:ext cx="8662988" cy="558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6285A-1930-4066-89AE-119C2687CAD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err="1" smtClean="0">
                <a:latin typeface="Arial Narrow" pitchFamily="34" charset="0"/>
              </a:rPr>
              <a:t>Динаміка</a:t>
            </a:r>
            <a:r>
              <a:rPr lang="ru-RU" sz="3600" dirty="0" smtClean="0">
                <a:latin typeface="Arial Narrow" pitchFamily="34" charset="0"/>
              </a:rPr>
              <a:t> </a:t>
            </a:r>
            <a:r>
              <a:rPr lang="ru-RU" sz="3600" dirty="0" err="1" smtClean="0">
                <a:latin typeface="Arial Narrow" pitchFamily="34" charset="0"/>
              </a:rPr>
              <a:t>виконання</a:t>
            </a:r>
            <a:r>
              <a:rPr lang="ru-RU" sz="3600" dirty="0" smtClean="0">
                <a:latin typeface="Arial Narrow" pitchFamily="34" charset="0"/>
              </a:rPr>
              <a:t> </a:t>
            </a:r>
            <a:r>
              <a:rPr lang="ru-RU" sz="3600" dirty="0" err="1" smtClean="0">
                <a:latin typeface="Arial Narrow" pitchFamily="34" charset="0"/>
              </a:rPr>
              <a:t>запитів</a:t>
            </a:r>
            <a:r>
              <a:rPr lang="ru-RU" sz="3600" dirty="0" smtClean="0">
                <a:latin typeface="Arial Narrow" pitchFamily="34" charset="0"/>
              </a:rPr>
              <a:t> </a:t>
            </a:r>
            <a:r>
              <a:rPr lang="ru-RU" sz="3600" dirty="0" err="1" smtClean="0">
                <a:latin typeface="Arial Narrow" pitchFamily="34" charset="0"/>
              </a:rPr>
              <a:t>соціально</a:t>
            </a:r>
            <a:r>
              <a:rPr lang="ru-RU" sz="3600" dirty="0" smtClean="0">
                <a:latin typeface="Arial Narrow" pitchFamily="34" charset="0"/>
              </a:rPr>
              <a:t>-правового характеру </a:t>
            </a:r>
            <a:r>
              <a:rPr lang="ru-RU" sz="3600" dirty="0" err="1" smtClean="0">
                <a:latin typeface="Arial Narrow" pitchFamily="34" charset="0"/>
              </a:rPr>
              <a:t>трудовими</a:t>
            </a:r>
            <a:r>
              <a:rPr lang="ru-RU" sz="3600" dirty="0" smtClean="0">
                <a:latin typeface="Arial Narrow" pitchFamily="34" charset="0"/>
              </a:rPr>
              <a:t> </a:t>
            </a:r>
            <a:r>
              <a:rPr lang="ru-RU" sz="3600" dirty="0" err="1" smtClean="0">
                <a:latin typeface="Arial Narrow" pitchFamily="34" charset="0"/>
              </a:rPr>
              <a:t>архівами</a:t>
            </a:r>
            <a:endParaRPr lang="ru-RU" sz="3600" dirty="0" smtClean="0">
              <a:latin typeface="Arial Narrow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28816796"/>
              </p:ext>
            </p:extLst>
          </p:nvPr>
        </p:nvGraphicFramePr>
        <p:xfrm>
          <a:off x="179388" y="771525"/>
          <a:ext cx="9382125" cy="597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880BD9EF-E700-427C-B670-656F55D0093A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Кількість</a:t>
            </a:r>
            <a:r>
              <a:rPr lang="ru-RU" sz="36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запитів</a:t>
            </a:r>
            <a:r>
              <a:rPr lang="ru-RU" sz="36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соціально</a:t>
            </a:r>
            <a:r>
              <a:rPr lang="ru-RU" sz="36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-правового характеру, </a:t>
            </a:r>
            <a:r>
              <a:rPr lang="ru-RU" sz="36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виконаних</a:t>
            </a:r>
            <a:r>
              <a:rPr lang="ru-RU" sz="36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трудовими</a:t>
            </a:r>
            <a:r>
              <a:rPr lang="ru-RU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архівами</a:t>
            </a:r>
            <a:r>
              <a:rPr lang="ru-RU" sz="36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у 2020 </a:t>
            </a:r>
            <a:r>
              <a:rPr lang="ru-RU" sz="36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році</a:t>
            </a:r>
            <a:endParaRPr lang="ru-RU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94468038"/>
              </p:ext>
            </p:extLst>
          </p:nvPr>
        </p:nvGraphicFramePr>
        <p:xfrm>
          <a:off x="21580" y="1196752"/>
          <a:ext cx="9037638" cy="54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A431EA30-F994-4068-97ED-5F4C142A8C1F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err="1" smtClean="0"/>
              <a:t>Кількість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тематичних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запитів</a:t>
            </a:r>
            <a:r>
              <a:rPr lang="ru-RU" sz="3600" dirty="0" smtClean="0"/>
              <a:t>, </a:t>
            </a:r>
            <a:r>
              <a:rPr lang="ru-RU" sz="3600" dirty="0" err="1" smtClean="0"/>
              <a:t>виконаних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трудовими</a:t>
            </a:r>
            <a:r>
              <a:rPr lang="ru-RU" sz="3600" dirty="0"/>
              <a:t> </a:t>
            </a:r>
            <a:r>
              <a:rPr lang="ru-RU" sz="3600" dirty="0" err="1" smtClean="0"/>
              <a:t>архівами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у 2020 </a:t>
            </a:r>
            <a:r>
              <a:rPr lang="ru-RU" sz="3600" dirty="0" err="1" smtClean="0"/>
              <a:t>році</a:t>
            </a:r>
            <a:endParaRPr lang="ru-RU" sz="3600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69780263"/>
              </p:ext>
            </p:extLst>
          </p:nvPr>
        </p:nvGraphicFramePr>
        <p:xfrm>
          <a:off x="50800" y="1104900"/>
          <a:ext cx="90424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C29EAE12-AE4E-40B7-9774-F76A3745B0EC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3237</TotalTime>
  <Words>278</Words>
  <Application>Microsoft Office PowerPoint</Application>
  <PresentationFormat>Экран (4:3)</PresentationFormat>
  <Paragraphs>91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 Про підсумки роботи архівних установ області для зберігання документів, які не належать до складу Національного архівного фонду України (трудових архівів) за 2020 рік  доповідає: Федько Антоніна Анатоліївна, начальник відділу організації і координації архівної справи  26 лютого 2021 року</vt:lpstr>
      <vt:lpstr>Мережа трудових архівів  в Запорізькій області на 01.01.2021</vt:lpstr>
      <vt:lpstr>Динаміка приймання на зберігання архівними установами документів з кадрових питань (особового складу)</vt:lpstr>
      <vt:lpstr>Кількість фондів з кадрових питань (особового складу), що зберігаються в архівних установах</vt:lpstr>
      <vt:lpstr>Обсяг документів з кадрових питань (особового складу), що зберігаються в трудових архівах та архівних установах райдержадміністрацій та міськрад</vt:lpstr>
      <vt:lpstr>Співвідношення кількості документів з кадрових питань (особового складу), що зберігаються в архівних установах області</vt:lpstr>
      <vt:lpstr>Динаміка виконання запитів соціально-правового характеру трудовими архівами</vt:lpstr>
      <vt:lpstr>Кількість запитів соціально-правового характеру, виконаних трудовими архівами у 2020 році</vt:lpstr>
      <vt:lpstr>Кількість тематичних запитів, виконаних трудовими архівами  у 2020 році</vt:lpstr>
      <vt:lpstr>Презентация PowerPoint</vt:lpstr>
    </vt:vector>
  </TitlesOfParts>
  <Company>архив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Таблиця</dc:title>
  <dc:creator>1</dc:creator>
  <cp:lastModifiedBy>Zam</cp:lastModifiedBy>
  <cp:revision>156</cp:revision>
  <cp:lastPrinted>2016-02-19T06:57:44Z</cp:lastPrinted>
  <dcterms:created xsi:type="dcterms:W3CDTF">2011-02-02T11:41:49Z</dcterms:created>
  <dcterms:modified xsi:type="dcterms:W3CDTF">2021-02-23T07:53:09Z</dcterms:modified>
</cp:coreProperties>
</file>